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  <p:sldMasterId id="2147483864" r:id="rId5"/>
  </p:sldMasterIdLst>
  <p:notesMasterIdLst>
    <p:notesMasterId r:id="rId22"/>
  </p:notesMasterIdLst>
  <p:sldIdLst>
    <p:sldId id="357" r:id="rId6"/>
    <p:sldId id="358" r:id="rId7"/>
    <p:sldId id="343" r:id="rId8"/>
    <p:sldId id="344" r:id="rId9"/>
    <p:sldId id="345" r:id="rId10"/>
    <p:sldId id="346" r:id="rId11"/>
    <p:sldId id="356" r:id="rId12"/>
    <p:sldId id="354" r:id="rId13"/>
    <p:sldId id="347" r:id="rId14"/>
    <p:sldId id="362" r:id="rId15"/>
    <p:sldId id="256" r:id="rId16"/>
    <p:sldId id="363" r:id="rId17"/>
    <p:sldId id="364" r:id="rId18"/>
    <p:sldId id="365" r:id="rId19"/>
    <p:sldId id="360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BF800"/>
    <a:srgbClr val="E7754D"/>
    <a:srgbClr val="E77819"/>
    <a:srgbClr val="FFB3E8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1763" autoAdjust="0"/>
  </p:normalViewPr>
  <p:slideViewPr>
    <p:cSldViewPr snapToGrid="0" snapToObjects="1">
      <p:cViewPr varScale="1">
        <p:scale>
          <a:sx n="104" d="100"/>
          <a:sy n="104" d="100"/>
        </p:scale>
        <p:origin x="1182" y="114"/>
      </p:cViewPr>
      <p:guideLst/>
    </p:cSldViewPr>
  </p:slideViewPr>
  <p:outlineViewPr>
    <p:cViewPr>
      <p:scale>
        <a:sx n="33" d="100"/>
        <a:sy n="33" d="100"/>
      </p:scale>
      <p:origin x="0" y="-85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5B12-703B-F045-BAE7-7B7DE17157D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F3D8-8EAF-A348-8B15-1FE5CF3C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29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levy@levywealth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298EDE8-CDBD-41B0-B094-195BB4A5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838EFD-E4AC-A339-A787-4E02F7BB8F68}"/>
              </a:ext>
            </a:extLst>
          </p:cNvPr>
          <p:cNvSpPr>
            <a:spLocks noGrp="1"/>
          </p:cNvSpPr>
          <p:nvPr/>
        </p:nvSpPr>
        <p:spPr>
          <a:xfrm>
            <a:off x="1524000" y="1025235"/>
            <a:ext cx="9144000" cy="1984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B1808A0-F122-0036-80C7-96947907B835}"/>
              </a:ext>
            </a:extLst>
          </p:cNvPr>
          <p:cNvSpPr>
            <a:spLocks noGrp="1"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By:</a:t>
            </a:r>
          </a:p>
          <a:p>
            <a:r>
              <a:rPr lang="en-US" dirty="0"/>
              <a:t>Kelly </a:t>
            </a:r>
            <a:r>
              <a:rPr lang="en-US" dirty="0" err="1"/>
              <a:t>Ritrievi</a:t>
            </a:r>
            <a:endParaRPr lang="en-US" dirty="0"/>
          </a:p>
          <a:p>
            <a:r>
              <a:rPr lang="en-US" dirty="0"/>
              <a:t>Tampa Bay Trust Company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DE46D9-F4B8-4672-A979-A5B47DE06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5" y="5773790"/>
            <a:ext cx="1911746" cy="543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D52C3F-5189-4C7C-AD52-C11B8A314066}"/>
              </a:ext>
            </a:extLst>
          </p:cNvPr>
          <p:cNvSpPr>
            <a:spLocks noGrp="1"/>
          </p:cNvSpPr>
          <p:nvPr/>
        </p:nvSpPr>
        <p:spPr>
          <a:xfrm>
            <a:off x="1676400" y="1177635"/>
            <a:ext cx="9144000" cy="1984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Giving Vehicles That Reflect Family Values</a:t>
            </a:r>
          </a:p>
        </p:txBody>
      </p:sp>
    </p:spTree>
    <p:extLst>
      <p:ext uri="{BB962C8B-B14F-4D97-AF65-F5344CB8AC3E}">
        <p14:creationId xmlns:p14="http://schemas.microsoft.com/office/powerpoint/2010/main" val="327828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6422" y="1089287"/>
            <a:ext cx="4223472" cy="451382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43727" algn="ctr">
              <a:spcBef>
                <a:spcPts val="68"/>
              </a:spcBef>
            </a:pPr>
            <a:r>
              <a:rPr sz="818" b="1" spc="-3" dirty="0">
                <a:latin typeface="Garamond"/>
                <a:cs typeface="Garamond"/>
              </a:rPr>
              <a:t>EXAMPLE </a:t>
            </a:r>
            <a:r>
              <a:rPr sz="818" b="1" dirty="0">
                <a:latin typeface="Garamond"/>
                <a:cs typeface="Garamond"/>
              </a:rPr>
              <a:t>FORMS OF </a:t>
            </a:r>
            <a:r>
              <a:rPr sz="818" b="1" spc="-3" dirty="0">
                <a:latin typeface="Garamond"/>
                <a:cs typeface="Garamond"/>
              </a:rPr>
              <a:t>ESTATE</a:t>
            </a:r>
            <a:r>
              <a:rPr sz="818" b="1" spc="-75" dirty="0">
                <a:latin typeface="Garamond"/>
                <a:cs typeface="Garamond"/>
              </a:rPr>
              <a:t> </a:t>
            </a:r>
            <a:r>
              <a:rPr sz="818" b="1" dirty="0">
                <a:latin typeface="Garamond"/>
                <a:cs typeface="Garamond"/>
              </a:rPr>
              <a:t>GIFTS</a:t>
            </a:r>
            <a:endParaRPr sz="818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955" dirty="0">
              <a:latin typeface="Garamond"/>
              <a:cs typeface="Garamond"/>
            </a:endParaRPr>
          </a:p>
          <a:p>
            <a:pPr marL="8659" marR="10824">
              <a:lnSpc>
                <a:spcPts val="920"/>
              </a:lnSpc>
              <a:spcBef>
                <a:spcPts val="3"/>
              </a:spcBef>
            </a:pPr>
            <a:r>
              <a:rPr sz="818" dirty="0">
                <a:latin typeface="Garamond"/>
                <a:cs typeface="Garamond"/>
              </a:rPr>
              <a:t>Please </a:t>
            </a:r>
            <a:r>
              <a:rPr sz="818" spc="-3" dirty="0">
                <a:latin typeface="Garamond"/>
                <a:cs typeface="Garamond"/>
              </a:rPr>
              <a:t>note </a:t>
            </a:r>
            <a:r>
              <a:rPr sz="818" dirty="0">
                <a:latin typeface="Garamond"/>
                <a:cs typeface="Garamond"/>
              </a:rPr>
              <a:t>that these examples </a:t>
            </a:r>
            <a:r>
              <a:rPr sz="818" spc="-3" dirty="0">
                <a:latin typeface="Garamond"/>
                <a:cs typeface="Garamond"/>
              </a:rPr>
              <a:t>are </a:t>
            </a:r>
            <a:r>
              <a:rPr sz="818" dirty="0">
                <a:latin typeface="Garamond"/>
                <a:cs typeface="Garamond"/>
              </a:rPr>
              <a:t>general in </a:t>
            </a:r>
            <a:r>
              <a:rPr sz="818" spc="-3" dirty="0">
                <a:latin typeface="Garamond"/>
                <a:cs typeface="Garamond"/>
              </a:rPr>
              <a:t>nature and </a:t>
            </a:r>
            <a:r>
              <a:rPr sz="818" dirty="0">
                <a:latin typeface="Garamond"/>
                <a:cs typeface="Garamond"/>
              </a:rPr>
              <a:t>not intended to </a:t>
            </a:r>
            <a:r>
              <a:rPr sz="818" spc="-3" dirty="0">
                <a:latin typeface="Garamond"/>
                <a:cs typeface="Garamond"/>
              </a:rPr>
              <a:t>be </a:t>
            </a:r>
            <a:r>
              <a:rPr sz="818" dirty="0">
                <a:latin typeface="Garamond"/>
                <a:cs typeface="Garamond"/>
              </a:rPr>
              <a:t>legal </a:t>
            </a:r>
            <a:r>
              <a:rPr sz="818" spc="-3" dirty="0">
                <a:latin typeface="Garamond"/>
                <a:cs typeface="Garamond"/>
              </a:rPr>
              <a:t>advice. When </a:t>
            </a:r>
            <a:r>
              <a:rPr sz="818" dirty="0">
                <a:latin typeface="Garamond"/>
                <a:cs typeface="Garamond"/>
              </a:rPr>
              <a:t>making  </a:t>
            </a:r>
            <a:r>
              <a:rPr sz="818" spc="-3" dirty="0">
                <a:latin typeface="Garamond"/>
                <a:cs typeface="Garamond"/>
              </a:rPr>
              <a:t>or revising </a:t>
            </a:r>
            <a:r>
              <a:rPr sz="818" dirty="0">
                <a:latin typeface="Garamond"/>
                <a:cs typeface="Garamond"/>
              </a:rPr>
              <a:t>your estate </a:t>
            </a:r>
            <a:r>
              <a:rPr sz="818" spc="-3" dirty="0">
                <a:latin typeface="Garamond"/>
                <a:cs typeface="Garamond"/>
              </a:rPr>
              <a:t>plans, </a:t>
            </a:r>
            <a:r>
              <a:rPr sz="818" dirty="0">
                <a:latin typeface="Garamond"/>
                <a:cs typeface="Garamond"/>
              </a:rPr>
              <a:t>we strongly encourage you </a:t>
            </a:r>
            <a:r>
              <a:rPr sz="818" spc="-3" dirty="0">
                <a:latin typeface="Garamond"/>
                <a:cs typeface="Garamond"/>
              </a:rPr>
              <a:t>to obtain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assistance of </a:t>
            </a:r>
            <a:r>
              <a:rPr sz="818" dirty="0">
                <a:latin typeface="Garamond"/>
                <a:cs typeface="Garamond"/>
              </a:rPr>
              <a:t>a lawyer. </a:t>
            </a:r>
            <a:r>
              <a:rPr sz="818" spc="-3" dirty="0">
                <a:latin typeface="Garamond"/>
                <a:cs typeface="Garamond"/>
              </a:rPr>
              <a:t>Members of  </a:t>
            </a:r>
            <a:r>
              <a:rPr sz="818" dirty="0">
                <a:latin typeface="Garamond"/>
                <a:cs typeface="Garamond"/>
              </a:rPr>
              <a:t>Boston </a:t>
            </a:r>
            <a:r>
              <a:rPr sz="818" spc="-3" dirty="0">
                <a:latin typeface="Garamond"/>
                <a:cs typeface="Garamond"/>
              </a:rPr>
              <a:t>University’s </a:t>
            </a:r>
            <a:r>
              <a:rPr sz="818" dirty="0">
                <a:latin typeface="Garamond"/>
                <a:cs typeface="Garamond"/>
              </a:rPr>
              <a:t>Planned Giving </a:t>
            </a:r>
            <a:r>
              <a:rPr sz="818" spc="-3" dirty="0">
                <a:latin typeface="Garamond"/>
                <a:cs typeface="Garamond"/>
              </a:rPr>
              <a:t>Office </a:t>
            </a:r>
            <a:r>
              <a:rPr sz="818" dirty="0">
                <a:latin typeface="Garamond"/>
                <a:cs typeface="Garamond"/>
              </a:rPr>
              <a:t>will </a:t>
            </a:r>
            <a:r>
              <a:rPr sz="818" spc="-3" dirty="0">
                <a:latin typeface="Garamond"/>
                <a:cs typeface="Garamond"/>
              </a:rPr>
              <a:t>be pleased </a:t>
            </a:r>
            <a:r>
              <a:rPr sz="818" dirty="0">
                <a:latin typeface="Garamond"/>
                <a:cs typeface="Garamond"/>
              </a:rPr>
              <a:t>to work with you </a:t>
            </a:r>
            <a:r>
              <a:rPr sz="818" spc="-3" dirty="0">
                <a:latin typeface="Garamond"/>
                <a:cs typeface="Garamond"/>
              </a:rPr>
              <a:t>and </a:t>
            </a:r>
            <a:r>
              <a:rPr sz="818" dirty="0">
                <a:latin typeface="Garamond"/>
                <a:cs typeface="Garamond"/>
              </a:rPr>
              <a:t>your lawyer to ensure  that your charitable intentions </a:t>
            </a:r>
            <a:r>
              <a:rPr sz="818" spc="-3" dirty="0">
                <a:latin typeface="Garamond"/>
                <a:cs typeface="Garamond"/>
              </a:rPr>
              <a:t>are </a:t>
            </a:r>
            <a:r>
              <a:rPr sz="818" dirty="0">
                <a:latin typeface="Garamond"/>
                <a:cs typeface="Garamond"/>
              </a:rPr>
              <a:t>clearly stated </a:t>
            </a:r>
            <a:r>
              <a:rPr sz="818" spc="-3" dirty="0">
                <a:latin typeface="Garamond"/>
                <a:cs typeface="Garamond"/>
              </a:rPr>
              <a:t>and </a:t>
            </a:r>
            <a:r>
              <a:rPr sz="818" dirty="0">
                <a:latin typeface="Garamond"/>
                <a:cs typeface="Garamond"/>
              </a:rPr>
              <a:t>can </a:t>
            </a:r>
            <a:r>
              <a:rPr sz="818" spc="-3" dirty="0">
                <a:latin typeface="Garamond"/>
                <a:cs typeface="Garamond"/>
              </a:rPr>
              <a:t>be </a:t>
            </a:r>
            <a:r>
              <a:rPr sz="818" dirty="0">
                <a:latin typeface="Garamond"/>
                <a:cs typeface="Garamond"/>
              </a:rPr>
              <a:t>implemented </a:t>
            </a:r>
            <a:r>
              <a:rPr sz="818" spc="-3" dirty="0">
                <a:latin typeface="Garamond"/>
                <a:cs typeface="Garamond"/>
              </a:rPr>
              <a:t>by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University. </a:t>
            </a:r>
            <a:r>
              <a:rPr sz="818" dirty="0">
                <a:latin typeface="Garamond"/>
                <a:cs typeface="Garamond"/>
              </a:rPr>
              <a:t>This is  especially important if you </a:t>
            </a:r>
            <a:r>
              <a:rPr sz="818" spc="-3" dirty="0">
                <a:latin typeface="Garamond"/>
                <a:cs typeface="Garamond"/>
              </a:rPr>
              <a:t>plan </a:t>
            </a:r>
            <a:r>
              <a:rPr sz="818" dirty="0">
                <a:latin typeface="Garamond"/>
                <a:cs typeface="Garamond"/>
              </a:rPr>
              <a:t>to establish </a:t>
            </a:r>
            <a:r>
              <a:rPr sz="818" spc="-3" dirty="0">
                <a:latin typeface="Garamond"/>
                <a:cs typeface="Garamond"/>
              </a:rPr>
              <a:t>an </a:t>
            </a:r>
            <a:r>
              <a:rPr sz="818" dirty="0">
                <a:latin typeface="Garamond"/>
                <a:cs typeface="Garamond"/>
              </a:rPr>
              <a:t>endowed fund with your</a:t>
            </a:r>
            <a:r>
              <a:rPr sz="818" spc="-89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gift.</a:t>
            </a:r>
          </a:p>
          <a:p>
            <a:pPr>
              <a:spcBef>
                <a:spcPts val="20"/>
              </a:spcBef>
            </a:pPr>
            <a:endParaRPr sz="852" dirty="0">
              <a:latin typeface="Garamond"/>
              <a:cs typeface="Garamond"/>
            </a:endParaRPr>
          </a:p>
          <a:p>
            <a:pPr marL="8659">
              <a:spcBef>
                <a:spcPts val="3"/>
              </a:spcBef>
            </a:pPr>
            <a:r>
              <a:rPr sz="818" dirty="0">
                <a:latin typeface="Garamond"/>
                <a:cs typeface="Garamond"/>
              </a:rPr>
              <a:t>For your </a:t>
            </a:r>
            <a:r>
              <a:rPr sz="818" spc="-3" dirty="0">
                <a:latin typeface="Garamond"/>
                <a:cs typeface="Garamond"/>
              </a:rPr>
              <a:t>reference,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EIN </a:t>
            </a:r>
            <a:r>
              <a:rPr sz="818" dirty="0">
                <a:latin typeface="Garamond"/>
                <a:cs typeface="Garamond"/>
              </a:rPr>
              <a:t>for Boston </a:t>
            </a:r>
            <a:r>
              <a:rPr sz="818" spc="-3" dirty="0">
                <a:latin typeface="Garamond"/>
                <a:cs typeface="Garamond"/>
              </a:rPr>
              <a:t>University </a:t>
            </a:r>
            <a:r>
              <a:rPr sz="818" dirty="0">
                <a:latin typeface="Garamond"/>
                <a:cs typeface="Garamond"/>
              </a:rPr>
              <a:t>is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04-210-3547.</a:t>
            </a:r>
          </a:p>
          <a:p>
            <a:pPr>
              <a:lnSpc>
                <a:spcPct val="100000"/>
              </a:lnSpc>
            </a:pPr>
            <a:endParaRPr sz="886" dirty="0">
              <a:latin typeface="Garamond"/>
              <a:cs typeface="Garamond"/>
            </a:endParaRPr>
          </a:p>
          <a:p>
            <a:pPr marL="8659">
              <a:lnSpc>
                <a:spcPts val="951"/>
              </a:lnSpc>
            </a:pPr>
            <a:r>
              <a:rPr sz="818" b="1" dirty="0">
                <a:latin typeface="Garamond"/>
                <a:cs typeface="Garamond"/>
              </a:rPr>
              <a:t>Outright gift of specific </a:t>
            </a:r>
            <a:r>
              <a:rPr sz="818" b="1" spc="-3" dirty="0">
                <a:latin typeface="Garamond"/>
                <a:cs typeface="Garamond"/>
              </a:rPr>
              <a:t>property, personal property </a:t>
            </a:r>
            <a:r>
              <a:rPr sz="818" b="1" dirty="0">
                <a:latin typeface="Garamond"/>
                <a:cs typeface="Garamond"/>
              </a:rPr>
              <a:t>or </a:t>
            </a:r>
            <a:r>
              <a:rPr sz="818" b="1" spc="-3" dirty="0">
                <a:latin typeface="Garamond"/>
                <a:cs typeface="Garamond"/>
              </a:rPr>
              <a:t>percent </a:t>
            </a:r>
            <a:r>
              <a:rPr sz="818" b="1" dirty="0">
                <a:latin typeface="Garamond"/>
                <a:cs typeface="Garamond"/>
              </a:rPr>
              <a:t>of</a:t>
            </a:r>
            <a:r>
              <a:rPr sz="818" b="1" spc="-85" dirty="0">
                <a:latin typeface="Garamond"/>
                <a:cs typeface="Garamond"/>
              </a:rPr>
              <a:t> </a:t>
            </a:r>
            <a:r>
              <a:rPr sz="818" b="1" dirty="0">
                <a:latin typeface="Garamond"/>
                <a:cs typeface="Garamond"/>
              </a:rPr>
              <a:t>estate</a:t>
            </a:r>
            <a:endParaRPr sz="818" dirty="0">
              <a:latin typeface="Garamond"/>
              <a:cs typeface="Garamond"/>
            </a:endParaRPr>
          </a:p>
          <a:p>
            <a:pPr marL="8659">
              <a:lnSpc>
                <a:spcPts val="917"/>
              </a:lnSpc>
              <a:tabLst>
                <a:tab pos="1187130" algn="l"/>
              </a:tabLst>
            </a:pPr>
            <a:r>
              <a:rPr sz="818" dirty="0">
                <a:latin typeface="Garamond"/>
                <a:cs typeface="Garamond"/>
              </a:rPr>
              <a:t>“I give </a:t>
            </a:r>
            <a:r>
              <a:rPr sz="818" spc="-3" dirty="0">
                <a:latin typeface="Garamond"/>
                <a:cs typeface="Garamond"/>
              </a:rPr>
              <a:t>and</a:t>
            </a:r>
            <a:r>
              <a:rPr sz="818" spc="-2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devise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[$	], without </a:t>
            </a:r>
            <a:r>
              <a:rPr sz="818" spc="-3" dirty="0">
                <a:latin typeface="Garamond"/>
                <a:cs typeface="Garamond"/>
              </a:rPr>
              <a:t>reduction </a:t>
            </a:r>
            <a:r>
              <a:rPr sz="818" dirty="0">
                <a:latin typeface="Garamond"/>
                <a:cs typeface="Garamond"/>
              </a:rPr>
              <a:t>for </a:t>
            </a:r>
            <a:r>
              <a:rPr sz="818" spc="-3" dirty="0">
                <a:latin typeface="Garamond"/>
                <a:cs typeface="Garamond"/>
              </a:rPr>
              <a:t>any </a:t>
            </a:r>
            <a:r>
              <a:rPr sz="818" dirty="0">
                <a:latin typeface="Garamond"/>
                <a:cs typeface="Garamond"/>
              </a:rPr>
              <a:t>tax </a:t>
            </a:r>
            <a:r>
              <a:rPr sz="818" spc="-3" dirty="0">
                <a:latin typeface="Garamond"/>
                <a:cs typeface="Garamond"/>
              </a:rPr>
              <a:t>occasioned by </a:t>
            </a:r>
            <a:r>
              <a:rPr sz="818" dirty="0">
                <a:latin typeface="Garamond"/>
                <a:cs typeface="Garamond"/>
              </a:rPr>
              <a:t>my death,</a:t>
            </a:r>
            <a:r>
              <a:rPr sz="818" spc="-82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to</a:t>
            </a:r>
          </a:p>
          <a:p>
            <a:pPr marL="8659" marR="26842">
              <a:lnSpc>
                <a:spcPts val="920"/>
              </a:lnSpc>
              <a:spcBef>
                <a:spcPts val="51"/>
              </a:spcBef>
            </a:pPr>
            <a:r>
              <a:rPr sz="818" dirty="0">
                <a:latin typeface="Garamond"/>
                <a:cs typeface="Garamond"/>
              </a:rPr>
              <a:t>Trustees </a:t>
            </a:r>
            <a:r>
              <a:rPr sz="818" spc="-3" dirty="0">
                <a:latin typeface="Garamond"/>
                <a:cs typeface="Garamond"/>
              </a:rPr>
              <a:t>of </a:t>
            </a:r>
            <a:r>
              <a:rPr sz="818" dirty="0">
                <a:latin typeface="Garamond"/>
                <a:cs typeface="Garamond"/>
              </a:rPr>
              <a:t>Boston </a:t>
            </a:r>
            <a:r>
              <a:rPr sz="818" spc="-3" dirty="0">
                <a:latin typeface="Garamond"/>
                <a:cs typeface="Garamond"/>
              </a:rPr>
              <a:t>University,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Massachusetts non-profit </a:t>
            </a:r>
            <a:r>
              <a:rPr sz="818" dirty="0">
                <a:latin typeface="Garamond"/>
                <a:cs typeface="Garamond"/>
              </a:rPr>
              <a:t>corporation </a:t>
            </a:r>
            <a:r>
              <a:rPr sz="818" spc="-3" dirty="0">
                <a:latin typeface="Garamond"/>
                <a:cs typeface="Garamond"/>
              </a:rPr>
              <a:t>having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principal place of  business </a:t>
            </a:r>
            <a:r>
              <a:rPr sz="818" dirty="0">
                <a:latin typeface="Garamond"/>
                <a:cs typeface="Garamond"/>
              </a:rPr>
              <a:t>in Boston, </a:t>
            </a:r>
            <a:r>
              <a:rPr sz="818" spc="-3" dirty="0">
                <a:latin typeface="Garamond"/>
                <a:cs typeface="Garamond"/>
              </a:rPr>
              <a:t>Massachusetts, </a:t>
            </a:r>
            <a:r>
              <a:rPr sz="818" dirty="0">
                <a:latin typeface="Garamond"/>
                <a:cs typeface="Garamond"/>
              </a:rPr>
              <a:t>to </a:t>
            </a:r>
            <a:r>
              <a:rPr sz="818" spc="-3" dirty="0">
                <a:latin typeface="Garamond"/>
                <a:cs typeface="Garamond"/>
              </a:rPr>
              <a:t>be </a:t>
            </a:r>
            <a:r>
              <a:rPr sz="818" dirty="0">
                <a:latin typeface="Garamond"/>
                <a:cs typeface="Garamond"/>
              </a:rPr>
              <a:t>used </a:t>
            </a:r>
            <a:r>
              <a:rPr sz="818" spc="-3" dirty="0">
                <a:latin typeface="Garamond"/>
                <a:cs typeface="Garamond"/>
              </a:rPr>
              <a:t>or </a:t>
            </a:r>
            <a:r>
              <a:rPr sz="818" dirty="0">
                <a:latin typeface="Garamond"/>
                <a:cs typeface="Garamond"/>
              </a:rPr>
              <a:t>disposed </a:t>
            </a:r>
            <a:r>
              <a:rPr sz="818" spc="-3" dirty="0">
                <a:latin typeface="Garamond"/>
                <a:cs typeface="Garamond"/>
              </a:rPr>
              <a:t>of as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University </a:t>
            </a:r>
            <a:r>
              <a:rPr sz="818" dirty="0">
                <a:latin typeface="Garamond"/>
                <a:cs typeface="Garamond"/>
              </a:rPr>
              <a:t>(or School/College) in</a:t>
            </a:r>
            <a:r>
              <a:rPr sz="818" spc="-13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its  sole discretion deems</a:t>
            </a:r>
            <a:r>
              <a:rPr sz="818" spc="-3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appropriate.”</a:t>
            </a:r>
            <a:endParaRPr sz="818" dirty="0">
              <a:latin typeface="Garamond"/>
              <a:cs typeface="Garamond"/>
            </a:endParaRPr>
          </a:p>
          <a:p>
            <a:pPr>
              <a:spcBef>
                <a:spcPts val="24"/>
              </a:spcBef>
            </a:pPr>
            <a:endParaRPr sz="852" dirty="0">
              <a:latin typeface="Garamond"/>
              <a:cs typeface="Garamond"/>
            </a:endParaRPr>
          </a:p>
          <a:p>
            <a:pPr marL="8659">
              <a:lnSpc>
                <a:spcPts val="951"/>
              </a:lnSpc>
            </a:pPr>
            <a:r>
              <a:rPr sz="818" b="1" dirty="0">
                <a:latin typeface="Garamond"/>
                <a:cs typeface="Garamond"/>
              </a:rPr>
              <a:t>Gift of a share or residue of</a:t>
            </a:r>
            <a:r>
              <a:rPr sz="818" b="1" spc="-65" dirty="0">
                <a:latin typeface="Garamond"/>
                <a:cs typeface="Garamond"/>
              </a:rPr>
              <a:t> </a:t>
            </a:r>
            <a:r>
              <a:rPr sz="818" b="1" dirty="0">
                <a:latin typeface="Garamond"/>
                <a:cs typeface="Garamond"/>
              </a:rPr>
              <a:t>estate</a:t>
            </a:r>
            <a:endParaRPr sz="818" dirty="0">
              <a:latin typeface="Garamond"/>
              <a:cs typeface="Garamond"/>
            </a:endParaRPr>
          </a:p>
          <a:p>
            <a:pPr marL="8659" marR="45026" indent="306957">
              <a:lnSpc>
                <a:spcPts val="920"/>
              </a:lnSpc>
              <a:spcBef>
                <a:spcPts val="48"/>
              </a:spcBef>
              <a:tabLst>
                <a:tab pos="2055613" algn="l"/>
              </a:tabLst>
            </a:pPr>
            <a:r>
              <a:rPr sz="818" dirty="0">
                <a:latin typeface="Garamond"/>
                <a:cs typeface="Garamond"/>
              </a:rPr>
              <a:t>“I devise </a:t>
            </a:r>
            <a:r>
              <a:rPr sz="818" spc="-3" dirty="0">
                <a:latin typeface="Garamond"/>
                <a:cs typeface="Garamond"/>
              </a:rPr>
              <a:t>and bequeath </a:t>
            </a:r>
            <a:r>
              <a:rPr sz="818" dirty="0">
                <a:latin typeface="Garamond"/>
                <a:cs typeface="Garamond"/>
              </a:rPr>
              <a:t>[(all)</a:t>
            </a:r>
            <a:r>
              <a:rPr sz="818" spc="-31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OR </a:t>
            </a:r>
            <a:r>
              <a:rPr sz="818" dirty="0">
                <a:latin typeface="Garamond"/>
                <a:cs typeface="Garamond"/>
              </a:rPr>
              <a:t>(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	</a:t>
            </a:r>
            <a:r>
              <a:rPr sz="818" spc="-3" dirty="0">
                <a:latin typeface="Garamond"/>
                <a:cs typeface="Garamond"/>
              </a:rPr>
              <a:t>percent)] of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remainder of </a:t>
            </a:r>
            <a:r>
              <a:rPr sz="818" dirty="0">
                <a:latin typeface="Garamond"/>
                <a:cs typeface="Garamond"/>
              </a:rPr>
              <a:t>my </a:t>
            </a:r>
            <a:r>
              <a:rPr sz="818" spc="-3" dirty="0">
                <a:latin typeface="Garamond"/>
                <a:cs typeface="Garamond"/>
              </a:rPr>
              <a:t>property, </a:t>
            </a:r>
            <a:r>
              <a:rPr sz="818" dirty="0">
                <a:latin typeface="Garamond"/>
                <a:cs typeface="Garamond"/>
              </a:rPr>
              <a:t>without  </a:t>
            </a:r>
            <a:r>
              <a:rPr sz="818" spc="-3" dirty="0">
                <a:latin typeface="Garamond"/>
                <a:cs typeface="Garamond"/>
              </a:rPr>
              <a:t>reduction </a:t>
            </a:r>
            <a:r>
              <a:rPr sz="818" dirty="0">
                <a:latin typeface="Garamond"/>
                <a:cs typeface="Garamond"/>
              </a:rPr>
              <a:t>for </a:t>
            </a:r>
            <a:r>
              <a:rPr sz="818" spc="-3" dirty="0">
                <a:latin typeface="Garamond"/>
                <a:cs typeface="Garamond"/>
              </a:rPr>
              <a:t>any </a:t>
            </a:r>
            <a:r>
              <a:rPr sz="818" dirty="0">
                <a:latin typeface="Garamond"/>
                <a:cs typeface="Garamond"/>
              </a:rPr>
              <a:t>tax </a:t>
            </a:r>
            <a:r>
              <a:rPr sz="818" spc="-3" dirty="0">
                <a:latin typeface="Garamond"/>
                <a:cs typeface="Garamond"/>
              </a:rPr>
              <a:t>occasioned by </a:t>
            </a:r>
            <a:r>
              <a:rPr sz="818" dirty="0">
                <a:latin typeface="Garamond"/>
                <a:cs typeface="Garamond"/>
              </a:rPr>
              <a:t>my death, to Trustees </a:t>
            </a:r>
            <a:r>
              <a:rPr sz="818" spc="-3" dirty="0">
                <a:latin typeface="Garamond"/>
                <a:cs typeface="Garamond"/>
              </a:rPr>
              <a:t>of </a:t>
            </a:r>
            <a:r>
              <a:rPr sz="818" dirty="0">
                <a:latin typeface="Garamond"/>
                <a:cs typeface="Garamond"/>
              </a:rPr>
              <a:t>Boston </a:t>
            </a:r>
            <a:r>
              <a:rPr sz="818" spc="-3" dirty="0">
                <a:latin typeface="Garamond"/>
                <a:cs typeface="Garamond"/>
              </a:rPr>
              <a:t>University,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Massachusetts non-  profit </a:t>
            </a:r>
            <a:r>
              <a:rPr sz="818" dirty="0">
                <a:latin typeface="Garamond"/>
                <a:cs typeface="Garamond"/>
              </a:rPr>
              <a:t>corporation </a:t>
            </a:r>
            <a:r>
              <a:rPr sz="818" spc="-3" dirty="0">
                <a:latin typeface="Garamond"/>
                <a:cs typeface="Garamond"/>
              </a:rPr>
              <a:t>having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principal place of business </a:t>
            </a:r>
            <a:r>
              <a:rPr sz="818" dirty="0">
                <a:latin typeface="Garamond"/>
                <a:cs typeface="Garamond"/>
              </a:rPr>
              <a:t>in Boston, </a:t>
            </a:r>
            <a:r>
              <a:rPr sz="818" spc="-3" dirty="0">
                <a:latin typeface="Garamond"/>
                <a:cs typeface="Garamond"/>
              </a:rPr>
              <a:t>Massachusetts, </a:t>
            </a:r>
            <a:r>
              <a:rPr sz="818" dirty="0">
                <a:latin typeface="Garamond"/>
                <a:cs typeface="Garamond"/>
              </a:rPr>
              <a:t>to </a:t>
            </a:r>
            <a:r>
              <a:rPr sz="818" spc="-3" dirty="0">
                <a:latin typeface="Garamond"/>
                <a:cs typeface="Garamond"/>
              </a:rPr>
              <a:t>be </a:t>
            </a:r>
            <a:r>
              <a:rPr sz="818" dirty="0">
                <a:latin typeface="Garamond"/>
                <a:cs typeface="Garamond"/>
              </a:rPr>
              <a:t>used </a:t>
            </a:r>
            <a:r>
              <a:rPr sz="818" spc="-3" dirty="0">
                <a:latin typeface="Garamond"/>
                <a:cs typeface="Garamond"/>
              </a:rPr>
              <a:t>or </a:t>
            </a:r>
            <a:r>
              <a:rPr sz="818" dirty="0">
                <a:latin typeface="Garamond"/>
                <a:cs typeface="Garamond"/>
              </a:rPr>
              <a:t>disposed  </a:t>
            </a:r>
            <a:r>
              <a:rPr sz="818" spc="-3" dirty="0">
                <a:latin typeface="Garamond"/>
                <a:cs typeface="Garamond"/>
              </a:rPr>
              <a:t>of as </a:t>
            </a:r>
            <a:r>
              <a:rPr sz="818" dirty="0">
                <a:latin typeface="Garamond"/>
                <a:cs typeface="Garamond"/>
              </a:rPr>
              <a:t>the </a:t>
            </a:r>
            <a:r>
              <a:rPr sz="818" spc="-3" dirty="0">
                <a:latin typeface="Garamond"/>
                <a:cs typeface="Garamond"/>
              </a:rPr>
              <a:t>University </a:t>
            </a:r>
            <a:r>
              <a:rPr sz="818" dirty="0">
                <a:latin typeface="Garamond"/>
                <a:cs typeface="Garamond"/>
              </a:rPr>
              <a:t>(or School/College) in its sole discretion deems</a:t>
            </a:r>
            <a:r>
              <a:rPr sz="818" spc="-75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appropriate.”</a:t>
            </a:r>
            <a:endParaRPr sz="818" dirty="0">
              <a:latin typeface="Garamond"/>
              <a:cs typeface="Garamond"/>
            </a:endParaRPr>
          </a:p>
          <a:p>
            <a:pPr>
              <a:spcBef>
                <a:spcPts val="24"/>
              </a:spcBef>
            </a:pPr>
            <a:endParaRPr sz="852" dirty="0">
              <a:latin typeface="Garamond"/>
              <a:cs typeface="Garamond"/>
            </a:endParaRPr>
          </a:p>
          <a:p>
            <a:pPr marL="8659"/>
            <a:r>
              <a:rPr sz="818" b="1" spc="-3" dirty="0">
                <a:latin typeface="Garamond"/>
                <a:cs typeface="Garamond"/>
              </a:rPr>
              <a:t>Endowed Scholarship</a:t>
            </a:r>
            <a:r>
              <a:rPr sz="818" b="1" dirty="0">
                <a:latin typeface="Garamond"/>
                <a:cs typeface="Garamond"/>
              </a:rPr>
              <a:t> gift</a:t>
            </a:r>
            <a:endParaRPr sz="818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886" dirty="0">
              <a:latin typeface="Garamond"/>
              <a:cs typeface="Garamond"/>
            </a:endParaRPr>
          </a:p>
          <a:p>
            <a:pPr marL="8659">
              <a:lnSpc>
                <a:spcPts val="951"/>
              </a:lnSpc>
            </a:pPr>
            <a:r>
              <a:rPr sz="818" dirty="0">
                <a:latin typeface="Garamond"/>
                <a:cs typeface="Garamond"/>
              </a:rPr>
              <a:t>“I give </a:t>
            </a:r>
            <a:r>
              <a:rPr sz="818" spc="-3" dirty="0">
                <a:latin typeface="Garamond"/>
                <a:cs typeface="Garamond"/>
              </a:rPr>
              <a:t>and </a:t>
            </a:r>
            <a:r>
              <a:rPr sz="818" dirty="0">
                <a:latin typeface="Garamond"/>
                <a:cs typeface="Garamond"/>
              </a:rPr>
              <a:t>devise [$ ], without </a:t>
            </a:r>
            <a:r>
              <a:rPr sz="818" spc="-3" dirty="0">
                <a:latin typeface="Garamond"/>
                <a:cs typeface="Garamond"/>
              </a:rPr>
              <a:t>reduction </a:t>
            </a:r>
            <a:r>
              <a:rPr sz="818" dirty="0">
                <a:latin typeface="Garamond"/>
                <a:cs typeface="Garamond"/>
              </a:rPr>
              <a:t>for </a:t>
            </a:r>
            <a:r>
              <a:rPr sz="818" spc="-3" dirty="0">
                <a:latin typeface="Garamond"/>
                <a:cs typeface="Garamond"/>
              </a:rPr>
              <a:t>any </a:t>
            </a:r>
            <a:r>
              <a:rPr sz="818" dirty="0">
                <a:latin typeface="Garamond"/>
                <a:cs typeface="Garamond"/>
              </a:rPr>
              <a:t>tax </a:t>
            </a:r>
            <a:r>
              <a:rPr sz="818" spc="-3" dirty="0">
                <a:latin typeface="Garamond"/>
                <a:cs typeface="Garamond"/>
              </a:rPr>
              <a:t>occasioned by </a:t>
            </a:r>
            <a:r>
              <a:rPr sz="818" dirty="0">
                <a:latin typeface="Garamond"/>
                <a:cs typeface="Garamond"/>
              </a:rPr>
              <a:t>my death,</a:t>
            </a:r>
            <a:r>
              <a:rPr sz="818" spc="-123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to</a:t>
            </a:r>
          </a:p>
          <a:p>
            <a:pPr marL="8659" marR="290504">
              <a:lnSpc>
                <a:spcPts val="920"/>
              </a:lnSpc>
              <a:spcBef>
                <a:spcPts val="51"/>
              </a:spcBef>
            </a:pPr>
            <a:r>
              <a:rPr sz="818" dirty="0">
                <a:latin typeface="Garamond"/>
                <a:cs typeface="Garamond"/>
              </a:rPr>
              <a:t>Trustees </a:t>
            </a:r>
            <a:r>
              <a:rPr sz="818" spc="-3" dirty="0">
                <a:latin typeface="Garamond"/>
                <a:cs typeface="Garamond"/>
              </a:rPr>
              <a:t>of </a:t>
            </a:r>
            <a:r>
              <a:rPr sz="818" dirty="0">
                <a:latin typeface="Garamond"/>
                <a:cs typeface="Garamond"/>
              </a:rPr>
              <a:t>Boston </a:t>
            </a:r>
            <a:r>
              <a:rPr sz="818" spc="-3" dirty="0">
                <a:latin typeface="Garamond"/>
                <a:cs typeface="Garamond"/>
              </a:rPr>
              <a:t>University,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Massachusetts non-profit </a:t>
            </a:r>
            <a:r>
              <a:rPr sz="818" dirty="0">
                <a:latin typeface="Garamond"/>
                <a:cs typeface="Garamond"/>
              </a:rPr>
              <a:t>corporation </a:t>
            </a:r>
            <a:r>
              <a:rPr sz="818" spc="-3" dirty="0">
                <a:latin typeface="Garamond"/>
                <a:cs typeface="Garamond"/>
              </a:rPr>
              <a:t>having </a:t>
            </a:r>
            <a:r>
              <a:rPr sz="818" dirty="0">
                <a:latin typeface="Garamond"/>
                <a:cs typeface="Garamond"/>
              </a:rPr>
              <a:t>a </a:t>
            </a:r>
            <a:r>
              <a:rPr sz="818" spc="-3" dirty="0">
                <a:latin typeface="Garamond"/>
                <a:cs typeface="Garamond"/>
              </a:rPr>
              <a:t>principal place of  business </a:t>
            </a:r>
            <a:r>
              <a:rPr sz="818" dirty="0">
                <a:latin typeface="Garamond"/>
                <a:cs typeface="Garamond"/>
              </a:rPr>
              <a:t>in Boston, </a:t>
            </a:r>
            <a:r>
              <a:rPr sz="818" spc="-3" dirty="0">
                <a:latin typeface="Garamond"/>
                <a:cs typeface="Garamond"/>
              </a:rPr>
              <a:t>Massachusetts, </a:t>
            </a:r>
            <a:r>
              <a:rPr sz="818" dirty="0">
                <a:latin typeface="Garamond"/>
                <a:cs typeface="Garamond"/>
              </a:rPr>
              <a:t>to </a:t>
            </a:r>
            <a:r>
              <a:rPr sz="818" spc="-3" dirty="0">
                <a:latin typeface="Garamond"/>
                <a:cs typeface="Garamond"/>
              </a:rPr>
              <a:t>be </a:t>
            </a:r>
            <a:r>
              <a:rPr sz="818" dirty="0">
                <a:latin typeface="Garamond"/>
                <a:cs typeface="Garamond"/>
              </a:rPr>
              <a:t>used to establish </a:t>
            </a:r>
            <a:r>
              <a:rPr sz="818" spc="-3" dirty="0">
                <a:latin typeface="Garamond"/>
                <a:cs typeface="Garamond"/>
              </a:rPr>
              <a:t>or augment </a:t>
            </a:r>
            <a:r>
              <a:rPr sz="818" dirty="0">
                <a:latin typeface="Garamond"/>
                <a:cs typeface="Garamond"/>
              </a:rPr>
              <a:t>the [NAME </a:t>
            </a:r>
            <a:r>
              <a:rPr sz="818" spc="-3" dirty="0">
                <a:latin typeface="Garamond"/>
                <a:cs typeface="Garamond"/>
              </a:rPr>
              <a:t>OF</a:t>
            </a:r>
            <a:r>
              <a:rPr sz="818" spc="-119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FUND]</a:t>
            </a:r>
          </a:p>
          <a:p>
            <a:pPr marL="8659">
              <a:lnSpc>
                <a:spcPts val="862"/>
              </a:lnSpc>
            </a:pPr>
            <a:r>
              <a:rPr sz="818" dirty="0">
                <a:latin typeface="Garamond"/>
                <a:cs typeface="Garamond"/>
              </a:rPr>
              <a:t>Fund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at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(School/College).</a:t>
            </a:r>
            <a:r>
              <a:rPr sz="818" spc="-2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shall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be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a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permanently-endowed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fund,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3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income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of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which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will</a:t>
            </a:r>
          </a:p>
          <a:p>
            <a:pPr marL="8659" marR="3464">
              <a:lnSpc>
                <a:spcPts val="920"/>
              </a:lnSpc>
              <a:spcBef>
                <a:spcPts val="51"/>
              </a:spcBef>
              <a:tabLst>
                <a:tab pos="3112427" algn="l"/>
              </a:tabLst>
            </a:pPr>
            <a:r>
              <a:rPr sz="818" spc="-3" dirty="0">
                <a:latin typeface="Garamond"/>
                <a:cs typeface="Garamond"/>
              </a:rPr>
              <a:t>provide annual </a:t>
            </a:r>
            <a:r>
              <a:rPr sz="818" dirty="0">
                <a:latin typeface="Garamond"/>
                <a:cs typeface="Garamond"/>
              </a:rPr>
              <a:t>scholarship </a:t>
            </a:r>
            <a:r>
              <a:rPr sz="818" spc="-3" dirty="0">
                <a:latin typeface="Garamond"/>
                <a:cs typeface="Garamond"/>
              </a:rPr>
              <a:t>awards based on </a:t>
            </a:r>
            <a:r>
              <a:rPr sz="818" dirty="0">
                <a:latin typeface="Garamond"/>
                <a:cs typeface="Garamond"/>
              </a:rPr>
              <a:t>financial </a:t>
            </a:r>
            <a:r>
              <a:rPr sz="818" spc="-3" dirty="0">
                <a:latin typeface="Garamond"/>
                <a:cs typeface="Garamond"/>
              </a:rPr>
              <a:t>need </a:t>
            </a:r>
            <a:r>
              <a:rPr sz="818" dirty="0">
                <a:latin typeface="Garamond"/>
                <a:cs typeface="Garamond"/>
              </a:rPr>
              <a:t>to </a:t>
            </a:r>
            <a:r>
              <a:rPr sz="818" spc="-3" dirty="0">
                <a:latin typeface="Garamond"/>
                <a:cs typeface="Garamond"/>
              </a:rPr>
              <a:t>one or </a:t>
            </a:r>
            <a:r>
              <a:rPr sz="818" dirty="0">
                <a:latin typeface="Garamond"/>
                <a:cs typeface="Garamond"/>
              </a:rPr>
              <a:t>more deserving students enrolled in  the (School/College), with a</a:t>
            </a:r>
            <a:r>
              <a:rPr sz="818" spc="-55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preference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for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	</a:t>
            </a:r>
            <a:r>
              <a:rPr sz="818" dirty="0">
                <a:latin typeface="Garamond"/>
                <a:cs typeface="Garamond"/>
              </a:rPr>
              <a:t>.</a:t>
            </a:r>
          </a:p>
          <a:p>
            <a:pPr marL="8659">
              <a:lnSpc>
                <a:spcPts val="862"/>
              </a:lnSpc>
            </a:pPr>
            <a:r>
              <a:rPr sz="818" dirty="0">
                <a:latin typeface="Garamond"/>
                <a:cs typeface="Garamond"/>
              </a:rPr>
              <a:t>If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there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are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no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eligible</a:t>
            </a:r>
            <a:r>
              <a:rPr sz="818" spc="-2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students</a:t>
            </a:r>
            <a:r>
              <a:rPr sz="818" spc="-2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in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any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given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year,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then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scholarship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may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be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awarded </a:t>
            </a:r>
            <a:r>
              <a:rPr sz="818" dirty="0">
                <a:latin typeface="Garamond"/>
                <a:cs typeface="Garamond"/>
              </a:rPr>
              <a:t>to</a:t>
            </a:r>
            <a:r>
              <a:rPr sz="818" spc="-3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students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at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</a:p>
          <a:p>
            <a:pPr marL="8659" marR="81826">
              <a:lnSpc>
                <a:spcPts val="920"/>
              </a:lnSpc>
              <a:spcBef>
                <a:spcPts val="48"/>
              </a:spcBef>
            </a:pPr>
            <a:r>
              <a:rPr sz="818" dirty="0">
                <a:latin typeface="Garamond"/>
                <a:cs typeface="Garamond"/>
              </a:rPr>
              <a:t>discretion </a:t>
            </a:r>
            <a:r>
              <a:rPr sz="818" spc="-3" dirty="0">
                <a:latin typeface="Garamond"/>
                <a:cs typeface="Garamond"/>
              </a:rPr>
              <a:t>of </a:t>
            </a:r>
            <a:r>
              <a:rPr sz="818" dirty="0">
                <a:latin typeface="Garamond"/>
                <a:cs typeface="Garamond"/>
              </a:rPr>
              <a:t>the Dean </a:t>
            </a:r>
            <a:r>
              <a:rPr sz="818" spc="-3" dirty="0">
                <a:latin typeface="Garamond"/>
                <a:cs typeface="Garamond"/>
              </a:rPr>
              <a:t>or his or her </a:t>
            </a:r>
            <a:r>
              <a:rPr sz="818" dirty="0">
                <a:latin typeface="Garamond"/>
                <a:cs typeface="Garamond"/>
              </a:rPr>
              <a:t>designee. If the estate gift is less than the minimum </a:t>
            </a:r>
            <a:r>
              <a:rPr sz="818" spc="-3" dirty="0">
                <a:latin typeface="Garamond"/>
                <a:cs typeface="Garamond"/>
              </a:rPr>
              <a:t>required </a:t>
            </a:r>
            <a:r>
              <a:rPr sz="818" dirty="0">
                <a:latin typeface="Garamond"/>
                <a:cs typeface="Garamond"/>
              </a:rPr>
              <a:t>to  establish</a:t>
            </a:r>
            <a:r>
              <a:rPr sz="818" spc="-2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an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endowed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at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time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gift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is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received,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shall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be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a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current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use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fund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with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the  same </a:t>
            </a:r>
            <a:r>
              <a:rPr sz="818" spc="-3" dirty="0">
                <a:latin typeface="Garamond"/>
                <a:cs typeface="Garamond"/>
              </a:rPr>
              <a:t>preferences as </a:t>
            </a:r>
            <a:r>
              <a:rPr sz="818" dirty="0">
                <a:latin typeface="Garamond"/>
                <a:cs typeface="Garamond"/>
              </a:rPr>
              <a:t>stated</a:t>
            </a:r>
            <a:r>
              <a:rPr sz="818" spc="-3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above.”</a:t>
            </a:r>
            <a:endParaRPr sz="818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sz="784" dirty="0">
              <a:latin typeface="Garamond"/>
              <a:cs typeface="Garamond"/>
            </a:endParaRPr>
          </a:p>
          <a:p>
            <a:pPr marL="8659" marR="224697">
              <a:lnSpc>
                <a:spcPts val="920"/>
              </a:lnSpc>
            </a:pPr>
            <a:r>
              <a:rPr sz="818" dirty="0">
                <a:latin typeface="Garamond"/>
                <a:cs typeface="Garamond"/>
              </a:rPr>
              <a:t>If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your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gift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is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for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a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specific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purpose,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members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of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Boston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University’s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Planned</a:t>
            </a:r>
            <a:r>
              <a:rPr sz="818" spc="-1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Giving</a:t>
            </a:r>
            <a:r>
              <a:rPr sz="818" spc="-3" dirty="0">
                <a:latin typeface="Garamond"/>
                <a:cs typeface="Garamond"/>
              </a:rPr>
              <a:t> Office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will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be  pleased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to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work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with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you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and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your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lawyer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to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draft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language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in</a:t>
            </a:r>
            <a:r>
              <a:rPr sz="818" spc="-10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order </a:t>
            </a:r>
            <a:r>
              <a:rPr sz="818" dirty="0">
                <a:latin typeface="Garamond"/>
                <a:cs typeface="Garamond"/>
              </a:rPr>
              <a:t>to</a:t>
            </a:r>
            <a:r>
              <a:rPr sz="818" spc="-14" dirty="0">
                <a:latin typeface="Garamond"/>
                <a:cs typeface="Garamond"/>
              </a:rPr>
              <a:t> </a:t>
            </a:r>
            <a:r>
              <a:rPr sz="818" spc="-3" dirty="0">
                <a:latin typeface="Garamond"/>
                <a:cs typeface="Garamond"/>
              </a:rPr>
              <a:t>accomplish</a:t>
            </a:r>
            <a:r>
              <a:rPr sz="818" spc="-7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your</a:t>
            </a:r>
            <a:r>
              <a:rPr sz="818" spc="-3" dirty="0">
                <a:latin typeface="Garamond"/>
                <a:cs typeface="Garamond"/>
              </a:rPr>
              <a:t> </a:t>
            </a:r>
            <a:r>
              <a:rPr sz="818" dirty="0">
                <a:latin typeface="Garamond"/>
                <a:cs typeface="Garamond"/>
              </a:rPr>
              <a:t>wishes.</a:t>
            </a:r>
          </a:p>
        </p:txBody>
      </p:sp>
      <p:sp>
        <p:nvSpPr>
          <p:cNvPr id="3" name="object 3"/>
          <p:cNvSpPr/>
          <p:nvPr/>
        </p:nvSpPr>
        <p:spPr>
          <a:xfrm>
            <a:off x="5712835" y="623455"/>
            <a:ext cx="766330" cy="34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178E739-0A46-4477-80E4-0F5D6EBA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20240EB-82A9-42A1-8488-948322D5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F0BB9A0-3A58-4A47-810B-7509FC42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132-5C20-46CD-9BB3-43AAC0D0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920BBCC-C967-4CA1-A3E2-D4B1B216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939" y="6065882"/>
            <a:ext cx="1317987" cy="588701"/>
          </a:xfrm>
          <a:prstGeom prst="rect">
            <a:avLst/>
          </a:prstGeom>
        </p:spPr>
      </p:pic>
      <p:pic>
        <p:nvPicPr>
          <p:cNvPr id="7" name="Picture 6" descr="Different colored question marks">
            <a:extLst>
              <a:ext uri="{FF2B5EF4-FFF2-40B4-BE49-F238E27FC236}">
                <a16:creationId xmlns:a16="http://schemas.microsoft.com/office/drawing/2014/main" id="{872D356A-08DD-4193-93C0-E9826F6A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00" y="1837099"/>
            <a:ext cx="8925718" cy="50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132-5C20-46CD-9BB3-43AAC0D0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920BBCC-C967-4CA1-A3E2-D4B1B216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048" y="6065882"/>
            <a:ext cx="1317987" cy="5887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BBEC7-C232-4055-9802-3B366729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Victor Levy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vlevy@levywealth.com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Kelly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Ritrievi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kritrievi@tampabaytrustcompany.com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132-5C20-46CD-9BB3-43AAC0D0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Speakers</a:t>
            </a:r>
          </a:p>
        </p:txBody>
      </p:sp>
      <p:pic>
        <p:nvPicPr>
          <p:cNvPr id="5" name="Content Placeholder 4" descr="A picture containing person, red&#10;&#10;Description automatically generated">
            <a:extLst>
              <a:ext uri="{FF2B5EF4-FFF2-40B4-BE49-F238E27FC236}">
                <a16:creationId xmlns:a16="http://schemas.microsoft.com/office/drawing/2014/main" id="{CEA5C286-93E1-4E54-84DA-C29546F27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547" y="1967491"/>
            <a:ext cx="2121662" cy="3188710"/>
          </a:xfrm>
        </p:spPr>
      </p:pic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E4FCC47-8EFB-4854-ABF6-B8D5AEF9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04" y="1967491"/>
            <a:ext cx="2121017" cy="3191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94CE30-E3E5-49A0-BB37-460D75E6A715}"/>
              </a:ext>
            </a:extLst>
          </p:cNvPr>
          <p:cNvSpPr txBox="1"/>
          <p:nvPr/>
        </p:nvSpPr>
        <p:spPr>
          <a:xfrm>
            <a:off x="1430053" y="5282186"/>
            <a:ext cx="48691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Victor Levy </a:t>
            </a:r>
            <a:b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(CAS’87)</a:t>
            </a:r>
          </a:p>
          <a:p>
            <a:endParaRPr lang="en-US" b="1" dirty="0">
              <a:solidFill>
                <a:srgbClr val="1D334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3135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President</a:t>
            </a:r>
            <a:b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135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Levy Wealth Management Group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4B796-616F-4C0A-A664-28FD34213076}"/>
              </a:ext>
            </a:extLst>
          </p:cNvPr>
          <p:cNvSpPr txBox="1"/>
          <p:nvPr/>
        </p:nvSpPr>
        <p:spPr>
          <a:xfrm>
            <a:off x="6094959" y="5282186"/>
            <a:ext cx="48691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Kelly </a:t>
            </a:r>
            <a:r>
              <a:rPr lang="en-US" sz="1800" b="1" dirty="0" err="1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Ritrievi</a:t>
            </a:r>
            <a:r>
              <a:rPr lang="en-US" sz="1800" b="1" dirty="0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1D33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(SAR’83)</a:t>
            </a:r>
          </a:p>
          <a:p>
            <a:endParaRPr lang="en-US" b="1" dirty="0">
              <a:solidFill>
                <a:srgbClr val="1D334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3135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AVP of Client Services &amp; Trust Operations</a:t>
            </a:r>
            <a:br>
              <a:rPr lang="en-US" sz="1600" dirty="0">
                <a:solidFill>
                  <a:srgbClr val="3135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135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Tampa Bay Trust Company</a:t>
            </a:r>
            <a:endParaRPr lang="en-US" sz="1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920BBCC-C967-4CA1-A3E2-D4B1B216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947" y="6109257"/>
            <a:ext cx="1317987" cy="5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838EFD-E4AC-A339-A787-4E02F7BB8F68}"/>
              </a:ext>
            </a:extLst>
          </p:cNvPr>
          <p:cNvSpPr>
            <a:spLocks noGrp="1"/>
          </p:cNvSpPr>
          <p:nvPr/>
        </p:nvSpPr>
        <p:spPr>
          <a:xfrm>
            <a:off x="1524000" y="1025235"/>
            <a:ext cx="9144000" cy="1984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 Values and Donor Advised Funds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B1808A0-F122-0036-80C7-96947907B835}"/>
              </a:ext>
            </a:extLst>
          </p:cNvPr>
          <p:cNvSpPr>
            <a:spLocks noGrp="1"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By:</a:t>
            </a:r>
          </a:p>
          <a:p>
            <a:r>
              <a:rPr lang="en-US" dirty="0"/>
              <a:t>Victor S. Levy</a:t>
            </a:r>
          </a:p>
          <a:p>
            <a:r>
              <a:rPr lang="en-US" dirty="0"/>
              <a:t>Levy Wealth Management Group</a:t>
            </a:r>
          </a:p>
          <a:p>
            <a:r>
              <a:rPr lang="en-US" dirty="0"/>
              <a:t>Philadelphia, PA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DE46D9-F4B8-4672-A979-A5B47DE06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5" y="5773790"/>
            <a:ext cx="1911746" cy="5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554972" cy="15087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Prepare a Family Values 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730463" cy="4562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It’s a way: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articulate what a family stands for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help future generations understand what previous generations believed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 help financial and estate planners in the preparation of goals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is it Prepared?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02919" y="2256608"/>
            <a:ext cx="10148572" cy="415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It’s prepared in two steps: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Step One: A first draft is prepared by Gen 1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Step Two: The draft is discussed and offered for commentary from Gen 2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1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" y="284176"/>
            <a:ext cx="11804073" cy="15087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Ideally, both generations come together and agree upon it.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F6F05-0274-4E6B-BD23-88F5AD5BB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8691" y="2011363"/>
            <a:ext cx="5836067" cy="46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0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7A83-6380-4633-8A1F-6D57F69F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family values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31F4-D667-467C-B33A-B25B0906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2011679"/>
            <a:ext cx="4535054" cy="47123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Conserve resources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tax smart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organized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Take care of your children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 what’s in the best interest of the family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6070A-2A12-4490-8800-B2444CEBF2C4}"/>
              </a:ext>
            </a:extLst>
          </p:cNvPr>
          <p:cNvSpPr txBox="1"/>
          <p:nvPr/>
        </p:nvSpPr>
        <p:spPr>
          <a:xfrm>
            <a:off x="5717309" y="2011679"/>
            <a:ext cx="6253018" cy="364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prepared for contingencies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Think through worst case scenarios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 hard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charitable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&amp;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Family First</a:t>
            </a:r>
          </a:p>
        </p:txBody>
      </p:sp>
    </p:spTree>
    <p:extLst>
      <p:ext uri="{BB962C8B-B14F-4D97-AF65-F5344CB8AC3E}">
        <p14:creationId xmlns:p14="http://schemas.microsoft.com/office/powerpoint/2010/main" val="28361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a Donor Advised Fund (DAF)?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2011680"/>
            <a:ext cx="10543654" cy="4703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 charitable investment account for the sole purpose of supporting charitable organizations you care about”</a:t>
            </a:r>
            <a:b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is setup by a charity or charitable investment conduit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is eligible for an immediate charitable deduction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funds grow tax free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 checks to support the charities you love</a:t>
            </a:r>
          </a:p>
          <a:p>
            <a:pPr marL="0" indent="0">
              <a:buNone/>
            </a:pP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Fidelity Investments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Tax Aspects of Donor Advised Funds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09" y="2011680"/>
            <a:ext cx="11794836" cy="469392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Income Tax: </a:t>
            </a: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Immediate income tax deduction in the year you contribute to your DAF. </a:t>
            </a:r>
          </a:p>
          <a:p>
            <a:pPr marL="457200" lvl="1" indent="0">
              <a:buNone/>
            </a:pPr>
            <a:endParaRPr lang="en-US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IRS does mandate some limitations, depending upon your adjusted gross income (AGI):</a:t>
            </a:r>
          </a:p>
          <a:p>
            <a:pPr marL="457200" lvl="1" indent="0">
              <a:buNone/>
            </a:pPr>
            <a:endParaRPr lang="en-US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Deduction for cash – limited to 60 % of AGI.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Deduction for securities and other appreciated assets – limited up to 30 % of AGI.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a five-year carry-forward for unused deductions.</a:t>
            </a:r>
          </a:p>
          <a:p>
            <a:pPr marL="457200" lvl="1" indent="0">
              <a:buNone/>
            </a:pPr>
            <a:endParaRPr lang="en-US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Capital Gains Tax: </a:t>
            </a: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will incur no capital gains tax on gifts of appreciated assets (i.e. securities, real estate, other illiquid assets.)</a:t>
            </a:r>
            <a:b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Estate Tax:</a:t>
            </a: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Your DAF will not be subject to estate taxes.</a:t>
            </a:r>
            <a:b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Tax-Free Growth:</a:t>
            </a:r>
            <a:r>
              <a:rPr lang="en-US" sz="2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Your investments in a DAF can appreciate tax-free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155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Custom 1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C00000"/>
      </a:accent2>
      <a:accent3>
        <a:srgbClr val="865640"/>
      </a:accent3>
      <a:accent4>
        <a:srgbClr val="C000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9A4858D629E4E8270DA497507ED2D" ma:contentTypeVersion="5" ma:contentTypeDescription="Create a new document." ma:contentTypeScope="" ma:versionID="5044735bd7abe5fb8aec2fe1b49f8426">
  <xsd:schema xmlns:xsd="http://www.w3.org/2001/XMLSchema" xmlns:xs="http://www.w3.org/2001/XMLSchema" xmlns:p="http://schemas.microsoft.com/office/2006/metadata/properties" xmlns:ns2="81b1e549-c578-4542-b609-1cacf3dc0407" targetNamespace="http://schemas.microsoft.com/office/2006/metadata/properties" ma:root="true" ma:fieldsID="0a98ef02a44916d6dbb1db7f77cded1b" ns2:_="">
    <xsd:import namespace="81b1e549-c578-4542-b609-1cacf3dc0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1e549-c578-4542-b609-1cacf3dc0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9080A0-9D9C-4772-A7FC-84C962D864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0B524-4BC8-4737-AC03-A79BF830633A}">
  <ds:schemaRefs>
    <ds:schemaRef ds:uri="http://schemas.openxmlformats.org/package/2006/metadata/core-properties"/>
    <ds:schemaRef ds:uri="81b1e549-c578-4542-b609-1cacf3dc0407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19F05F-6B9A-4BF7-9DBC-B9129AC4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1e549-c578-4542-b609-1cacf3dc0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15403</TotalTime>
  <Words>879</Words>
  <Application>Microsoft Office PowerPoint</Application>
  <PresentationFormat>Widescreen</PresentationFormat>
  <Paragraphs>98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Garamond</vt:lpstr>
      <vt:lpstr>Tahoma</vt:lpstr>
      <vt:lpstr>Wingdings</vt:lpstr>
      <vt:lpstr>Office Theme</vt:lpstr>
      <vt:lpstr>Banded</vt:lpstr>
      <vt:lpstr>PowerPoint Presentation</vt:lpstr>
      <vt:lpstr>Speakers</vt:lpstr>
      <vt:lpstr>PowerPoint Presentation</vt:lpstr>
      <vt:lpstr>Why Prepare a Family Values Statement?</vt:lpstr>
      <vt:lpstr>How is it Prepared?</vt:lpstr>
      <vt:lpstr>Ideally, both generations come together and agree upon it.</vt:lpstr>
      <vt:lpstr>Sample family values statement</vt:lpstr>
      <vt:lpstr>What is a Donor Advised Fund (DAF)?</vt:lpstr>
      <vt:lpstr>Tax Aspects of Donor Advised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Connors</dc:creator>
  <cp:lastModifiedBy>Paskind, Mark D</cp:lastModifiedBy>
  <cp:revision>154</cp:revision>
  <dcterms:created xsi:type="dcterms:W3CDTF">2017-04-04T19:25:40Z</dcterms:created>
  <dcterms:modified xsi:type="dcterms:W3CDTF">2022-06-08T16:29:34Z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0x0101002EE9A4858D629E4E8270DA497507ED2D</vt:lpwstr>
  </property>
</Properties>
</file>